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448" r:id="rId5"/>
    <p:sldId id="2451" r:id="rId6"/>
    <p:sldId id="2466" r:id="rId7"/>
    <p:sldId id="2467" r:id="rId8"/>
    <p:sldId id="2468" r:id="rId9"/>
    <p:sldId id="2469" r:id="rId10"/>
    <p:sldId id="2470" r:id="rId11"/>
    <p:sldId id="2480" r:id="rId12"/>
    <p:sldId id="2481" r:id="rId13"/>
    <p:sldId id="2471" r:id="rId14"/>
    <p:sldId id="2472" r:id="rId15"/>
    <p:sldId id="2473" r:id="rId16"/>
    <p:sldId id="2474" r:id="rId17"/>
    <p:sldId id="2457" r:id="rId18"/>
    <p:sldId id="2465" r:id="rId19"/>
    <p:sldId id="2478" r:id="rId20"/>
    <p:sldId id="2479" r:id="rId21"/>
    <p:sldId id="2476" r:id="rId22"/>
    <p:sldId id="2477" r:id="rId23"/>
    <p:sldId id="2436" r:id="rId2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432" y="6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86FAF-75DC-4475-BFD3-2BBF0362E69F}" type="datetime1">
              <a:rPr lang="ru-RU" smtClean="0"/>
              <a:t>14.12.2023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E4CBF-580E-42B3-853B-FB8357E4BAB9}" type="datetime1">
              <a:rPr lang="ru-RU" smtClean="0"/>
              <a:pPr/>
              <a:t>14.12.2023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252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8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182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505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034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859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536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058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67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613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37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486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124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459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830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83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ru-RU" spc="300" noProof="0"/>
              <a:t>ГОДОВОЙ ОБЗОР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Заголовок 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ru-RU" sz="4000" spc="300" noProof="0"/>
              <a:t>Образец заголовка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3" name="Текст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Место для изображения из Интернета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5" name="Место для изображения из Интернета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6" name="Место для изображения из Интернета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ru-RU" noProof="0"/>
              <a:t>Название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ru-RU" noProof="0"/>
              <a:t>МЕСТО ДЛЯ ЗАГОЛОВКА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9" name="Номер слайда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Рисунок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2" name="Рисунок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3" name="Рисунок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19" name="Рисунок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Номер слайда 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абстрактное изображение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3059"/>
            <a:ext cx="11383961" cy="2756431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6000" b="1" dirty="0"/>
              <a:t>РАЗРАБОТКА КОНЦЕПЦИИ УЧАСТИЯ КОМПАНИИ В ВЫСТАВКЕ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 b="1" dirty="0"/>
              <a:t>2023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0558" y="3865815"/>
            <a:ext cx="5490882" cy="1800000"/>
          </a:xfrm>
        </p:spPr>
        <p:txBody>
          <a:bodyPr rtlCol="0"/>
          <a:lstStyle/>
          <a:p>
            <a:pPr rtl="0"/>
            <a:r>
              <a:rPr lang="ru-RU" sz="100" dirty="0"/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D09950-4949-432E-BB06-0A6EDB2E8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773" y="4045815"/>
            <a:ext cx="472081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388376"/>
            <a:ext cx="5453270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5000" dirty="0"/>
              <a:t>Стратегия </a:t>
            </a:r>
            <a:r>
              <a:rPr lang="en-GB" sz="5000" dirty="0"/>
              <a:t>digital </a:t>
            </a:r>
            <a:r>
              <a:rPr lang="ru-RU" sz="5000" dirty="0"/>
              <a:t>фишек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strategy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10</a:t>
            </a:fld>
            <a:endParaRPr lang="ru-RU"/>
          </a:p>
        </p:txBody>
      </p:sp>
      <p:pic>
        <p:nvPicPr>
          <p:cNvPr id="9" name="Рисунок 7">
            <a:extLst>
              <a:ext uri="{FF2B5EF4-FFF2-40B4-BE49-F238E27FC236}">
                <a16:creationId xmlns:a16="http://schemas.microsoft.com/office/drawing/2014/main" id="{AB75C515-BEC1-4B51-BA4E-99055C7D1D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503" r="26503"/>
          <a:stretch/>
        </p:blipFill>
        <p:spPr>
          <a:xfrm>
            <a:off x="0" y="0"/>
            <a:ext cx="6096000" cy="68675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3133402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998" y="553281"/>
            <a:ext cx="5011271" cy="674884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en-GB" sz="4000" dirty="0"/>
              <a:t>Digital </a:t>
            </a:r>
            <a:r>
              <a:rPr lang="ru-RU" sz="4000" dirty="0"/>
              <a:t>фишки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413" y="1344706"/>
            <a:ext cx="5193938" cy="4703168"/>
          </a:xfrm>
        </p:spPr>
        <p:txBody>
          <a:bodyPr rtlCol="0"/>
          <a:lstStyle/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300" dirty="0"/>
              <a:t>QR-коды для быстрого перехода к информации о продукции и промороликам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300" dirty="0"/>
              <a:t>Световое шоу на стенде в качестве демонстрации услуг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300" dirty="0"/>
              <a:t>Подключение </a:t>
            </a:r>
            <a:r>
              <a:rPr lang="ru-RU" sz="2300" dirty="0" err="1"/>
              <a:t>Wi</a:t>
            </a:r>
            <a:r>
              <a:rPr lang="ru-RU" sz="2300" dirty="0"/>
              <a:t>-Fi для демонстрации онлайн-презентаций.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300" dirty="0" err="1"/>
              <a:t>Роборуки</a:t>
            </a:r>
            <a:r>
              <a:rPr lang="ru-RU" sz="2300" dirty="0"/>
              <a:t> для интерактивных </a:t>
            </a:r>
            <a:r>
              <a:rPr lang="ru-RU" sz="2300" dirty="0" err="1"/>
              <a:t>инсталяций</a:t>
            </a:r>
            <a:r>
              <a:rPr lang="ru-RU" sz="2300" dirty="0"/>
              <a:t> с посетителями</a:t>
            </a:r>
          </a:p>
          <a:p>
            <a:pPr marL="285750" indent="-285750" rtl="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ru-RU" sz="23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11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3CA2B1-C6BC-4AB2-AEA6-F9AFD837FF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852" r="58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544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388376"/>
            <a:ext cx="5453270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5000" dirty="0"/>
              <a:t>Рассылка приглашений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invitations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12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6EDF15-2242-4EC6-A2B6-C5BBF7A6C1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617" r="56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5683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3" y="562245"/>
            <a:ext cx="5011271" cy="705081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4400" dirty="0"/>
              <a:t>приглашения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407460"/>
            <a:ext cx="5646821" cy="4509246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2300" b="1" dirty="0"/>
              <a:t>Форма приглашений:</a:t>
            </a:r>
          </a:p>
          <a:p>
            <a:pPr rtl="0">
              <a:lnSpc>
                <a:spcPct val="100000"/>
              </a:lnSpc>
            </a:pPr>
            <a:r>
              <a:rPr lang="ru-RU" sz="2300" dirty="0"/>
              <a:t>Стильные электронные приглашения с динамичными изображениями и информацией о мероприятии. Эксклюзивные бумажные приглашения с уникальным дизайном и использованием технологических элементов. Приложенные брошюры и каталоги с подробной информацией о продукции и услугах компании.</a:t>
            </a:r>
          </a:p>
          <a:p>
            <a:pPr rtl="0">
              <a:lnSpc>
                <a:spcPct val="100000"/>
              </a:lnSpc>
            </a:pPr>
            <a:endParaRPr lang="ru-RU" sz="23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13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E1A90B-DAC5-48AB-8567-EC82EA51B7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000" r="2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8577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954339"/>
            <a:ext cx="5782234" cy="1781603"/>
          </a:xfrm>
        </p:spPr>
        <p:txBody>
          <a:bodyPr rtlCol="0">
            <a:noAutofit/>
          </a:bodyPr>
          <a:lstStyle/>
          <a:p>
            <a:pPr rtl="0"/>
            <a:r>
              <a:rPr lang="en-GB" sz="5000" dirty="0" err="1"/>
              <a:t>Pr</a:t>
            </a:r>
            <a:r>
              <a:rPr lang="en-GB" sz="5000" dirty="0"/>
              <a:t>-</a:t>
            </a:r>
            <a:r>
              <a:rPr lang="ru-RU" sz="5000" dirty="0"/>
              <a:t>мероприятия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673969"/>
            <a:ext cx="1980000" cy="365125"/>
          </a:xfrm>
        </p:spPr>
        <p:txBody>
          <a:bodyPr rtlCol="0"/>
          <a:lstStyle/>
          <a:p>
            <a:pPr rtl="0"/>
            <a:r>
              <a:rPr lang="en-GB" spc="300" dirty="0"/>
              <a:t>pr</a:t>
            </a:r>
            <a:endParaRPr lang="ru-RU" spc="3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60583B-518E-4355-AC3E-4E4EE57D2F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084" r="30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4" y="562246"/>
            <a:ext cx="4886886" cy="879684"/>
          </a:xfrm>
        </p:spPr>
        <p:txBody>
          <a:bodyPr rtlCol="0"/>
          <a:lstStyle/>
          <a:p>
            <a:pPr algn="ctr" rtl="0">
              <a:lnSpc>
                <a:spcPct val="100000"/>
              </a:lnSpc>
            </a:pPr>
            <a:r>
              <a:rPr lang="ru-RU" sz="4400" b="1" dirty="0"/>
              <a:t>популяризация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3705" y="1441930"/>
            <a:ext cx="5709645" cy="4589902"/>
          </a:xfrm>
        </p:spPr>
        <p:txBody>
          <a:bodyPr rtlCol="0"/>
          <a:lstStyle/>
          <a:p>
            <a:pPr marL="342900" indent="-34290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200" dirty="0"/>
              <a:t>Пресс-конференция: представление новых продуктов и технологий.</a:t>
            </a:r>
          </a:p>
          <a:p>
            <a:pPr marL="342900" indent="-34290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200" dirty="0"/>
              <a:t>Бесплатные семинары: обучение по вопросам технической организации мероприятий.</a:t>
            </a:r>
          </a:p>
          <a:p>
            <a:pPr marL="342900" indent="-34290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200" dirty="0"/>
              <a:t>Интервью с руководителями компании.</a:t>
            </a:r>
          </a:p>
          <a:p>
            <a:pPr marL="342900" indent="-34290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200" dirty="0"/>
              <a:t>Специальные предложения для приглашенных гостей</a:t>
            </a:r>
          </a:p>
          <a:p>
            <a:pPr marL="342900" indent="-34290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200" dirty="0"/>
              <a:t>Интерактивные элементы в приглашениях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15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038B95-B1B2-42B6-82CA-F71CD92A2C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11" r="166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9189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77789"/>
            <a:ext cx="5251450" cy="2346380"/>
          </a:xfrm>
        </p:spPr>
        <p:txBody>
          <a:bodyPr rtlCol="0">
            <a:noAutofit/>
          </a:bodyPr>
          <a:lstStyle/>
          <a:p>
            <a:pPr rtl="0"/>
            <a:r>
              <a:rPr lang="ru-RU" sz="5000" dirty="0"/>
              <a:t>Сценарий общения с посетителями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808000" cy="365125"/>
          </a:xfrm>
        </p:spPr>
        <p:txBody>
          <a:bodyPr rtlCol="0"/>
          <a:lstStyle/>
          <a:p>
            <a:pPr rtl="0"/>
            <a:r>
              <a:rPr lang="en-GB" spc="300"/>
              <a:t>script</a:t>
            </a:r>
            <a:endParaRPr lang="ru-RU" spc="3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4A39E5-EF4B-4FE8-9D79-801D3D0F09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698" r="25698"/>
          <a:stretch/>
        </p:blipFill>
        <p:spPr/>
      </p:pic>
    </p:spTree>
    <p:extLst>
      <p:ext uri="{BB962C8B-B14F-4D97-AF65-F5344CB8AC3E}">
        <p14:creationId xmlns:p14="http://schemas.microsoft.com/office/powerpoint/2010/main" val="1763052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4" y="404164"/>
            <a:ext cx="4886886" cy="680566"/>
          </a:xfrm>
        </p:spPr>
        <p:txBody>
          <a:bodyPr rtlCol="0"/>
          <a:lstStyle/>
          <a:p>
            <a:pPr algn="ctr" rtl="0">
              <a:lnSpc>
                <a:spcPct val="100000"/>
              </a:lnSpc>
            </a:pPr>
            <a:r>
              <a:rPr lang="ru-RU" sz="4400" dirty="0"/>
              <a:t>сценарий</a:t>
            </a:r>
            <a:endParaRPr lang="ru-RU" sz="32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9779" y="1242873"/>
            <a:ext cx="5498041" cy="4856085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1. Приветствие </a:t>
            </a:r>
          </a:p>
          <a:p>
            <a:pPr rtl="0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2. Благодарность </a:t>
            </a:r>
          </a:p>
          <a:p>
            <a:pPr rtl="0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3. Общение с ведущими специалистами (ответы на вопросы, рассказ о выпускаемой продукции, консультация по техническим характеристикам двигателей, обсуждение возможностей налаживания сотрудничества с потенциальными партнерами, изучение спроса и предложения)</a:t>
            </a:r>
          </a:p>
          <a:p>
            <a:pPr rtl="0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4. Проведение экскурсии (раздача фирменных брошюр)</a:t>
            </a:r>
          </a:p>
          <a:p>
            <a:pPr rtl="0">
              <a:lnSpc>
                <a:spcPct val="100000"/>
              </a:lnSpc>
              <a:spcBef>
                <a:spcPts val="300"/>
              </a:spcBef>
            </a:pPr>
            <a:r>
              <a:rPr lang="ru-RU" sz="2000" dirty="0"/>
              <a:t>5. Проведение развлекательной программы (угощения, сувениры)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17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C0F819-15D6-478A-A9E9-2FF70D2F8F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582" r="16582"/>
          <a:stretch/>
        </p:blipFill>
        <p:spPr/>
      </p:pic>
    </p:spTree>
    <p:extLst>
      <p:ext uri="{BB962C8B-B14F-4D97-AF65-F5344CB8AC3E}">
        <p14:creationId xmlns:p14="http://schemas.microsoft.com/office/powerpoint/2010/main" val="2836754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15737"/>
            <a:ext cx="5251450" cy="2308432"/>
          </a:xfrm>
        </p:spPr>
        <p:txBody>
          <a:bodyPr rtlCol="0">
            <a:noAutofit/>
          </a:bodyPr>
          <a:lstStyle/>
          <a:p>
            <a:pPr rtl="0"/>
            <a:r>
              <a:rPr lang="ru-RU" sz="5000" dirty="0"/>
              <a:t>Затраты на участие в выставке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808000" cy="365125"/>
          </a:xfrm>
        </p:spPr>
        <p:txBody>
          <a:bodyPr rtlCol="0"/>
          <a:lstStyle/>
          <a:p>
            <a:pPr rtl="0"/>
            <a:r>
              <a:rPr lang="en-GB" spc="300" dirty="0"/>
              <a:t>needs</a:t>
            </a:r>
            <a:endParaRPr lang="ru-RU" spc="3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18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D7D452-D663-4633-B1A5-147BC1F711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620" r="5620"/>
          <a:stretch/>
        </p:blipFill>
        <p:spPr/>
      </p:pic>
    </p:spTree>
    <p:extLst>
      <p:ext uri="{BB962C8B-B14F-4D97-AF65-F5344CB8AC3E}">
        <p14:creationId xmlns:p14="http://schemas.microsoft.com/office/powerpoint/2010/main" val="2466274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4" y="404164"/>
            <a:ext cx="4886886" cy="741056"/>
          </a:xfrm>
        </p:spPr>
        <p:txBody>
          <a:bodyPr rtlCol="0"/>
          <a:lstStyle/>
          <a:p>
            <a:pPr algn="ctr" rtl="0">
              <a:lnSpc>
                <a:spcPct val="100000"/>
              </a:lnSpc>
            </a:pPr>
            <a:r>
              <a:rPr lang="ru-RU" sz="4400" dirty="0"/>
              <a:t>затраты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9764" y="1296140"/>
            <a:ext cx="5418056" cy="4683319"/>
          </a:xfrm>
        </p:spPr>
        <p:txBody>
          <a:bodyPr rtlCol="0"/>
          <a:lstStyle/>
          <a:p>
            <a:pPr marL="285750" indent="-285750" rtl="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400" dirty="0"/>
              <a:t>логистика – до 5</a:t>
            </a:r>
            <a:r>
              <a:rPr lang="en-US" sz="2400" dirty="0"/>
              <a:t>000</a:t>
            </a:r>
            <a:r>
              <a:rPr lang="ru-RU" sz="2400" dirty="0"/>
              <a:t>€ </a:t>
            </a:r>
          </a:p>
          <a:p>
            <a:pPr marL="285750" indent="-285750" rtl="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400" dirty="0"/>
              <a:t>декорации и оформление стенда – до 4000€ </a:t>
            </a:r>
          </a:p>
          <a:p>
            <a:pPr marL="285750" indent="-285750" rtl="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400" dirty="0"/>
              <a:t>арендная плата за стенд – до 10000€ </a:t>
            </a:r>
          </a:p>
          <a:p>
            <a:pPr marL="285750" indent="-285750" rtl="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400" dirty="0"/>
              <a:t>рекламные брошюры и логотипированные сувениры – до 500€</a:t>
            </a:r>
          </a:p>
          <a:p>
            <a:pPr marL="285750" indent="-285750" rtl="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400" dirty="0"/>
              <a:t>угощения и вода – до 200</a:t>
            </a:r>
            <a:r>
              <a:rPr lang="en-US" sz="2400" dirty="0"/>
              <a:t>€</a:t>
            </a:r>
            <a:endParaRPr lang="ru-RU" sz="2400" dirty="0"/>
          </a:p>
          <a:p>
            <a:pPr marL="285750" indent="-285750" rtl="0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ru-RU" sz="2400" dirty="0"/>
              <a:t>проживание – 3000</a:t>
            </a:r>
            <a:r>
              <a:rPr lang="ru-RU" sz="2400" b="0" i="0" dirty="0">
                <a:solidFill>
                  <a:srgbClr val="040C28"/>
                </a:solidFill>
                <a:effectLst/>
                <a:latin typeface="Google Sans"/>
              </a:rPr>
              <a:t>€</a:t>
            </a:r>
            <a:endParaRPr lang="ru-RU" sz="2400" dirty="0"/>
          </a:p>
          <a:p>
            <a:pPr rtl="0">
              <a:lnSpc>
                <a:spcPct val="100000"/>
              </a:lnSpc>
              <a:spcBef>
                <a:spcPts val="300"/>
              </a:spcBef>
            </a:pP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19</a:t>
            </a:fld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0984A65-E1BA-4C88-A5CA-1B865AD0EA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556" r="5556"/>
          <a:stretch/>
        </p:blipFill>
        <p:spPr>
          <a:xfrm>
            <a:off x="0" y="0"/>
            <a:ext cx="6096000" cy="6858000"/>
          </a:xfrm>
          <a:prstGeom prst="parallelogram">
            <a:avLst>
              <a:gd name="adj" fmla="val 19951"/>
            </a:avLst>
          </a:prstGeom>
        </p:spPr>
      </p:pic>
    </p:spTree>
    <p:extLst>
      <p:ext uri="{BB962C8B-B14F-4D97-AF65-F5344CB8AC3E}">
        <p14:creationId xmlns:p14="http://schemas.microsoft.com/office/powerpoint/2010/main" val="11269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262871"/>
            <a:ext cx="5316071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5000" dirty="0"/>
              <a:t>Выбор выставки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exposition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2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F1DD4A-B803-492E-BD28-0322262D29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61" r="20261"/>
          <a:stretch/>
        </p:blipFill>
        <p:spPr>
          <a:xfrm>
            <a:off x="0" y="0"/>
            <a:ext cx="6096000" cy="6867525"/>
          </a:xfrm>
        </p:spPr>
      </p:pic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7" descr="абстрактное изображение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138518"/>
            <a:ext cx="10787270" cy="1352941"/>
          </a:xfrm>
        </p:spPr>
        <p:txBody>
          <a:bodyPr rtlCol="0">
            <a:normAutofit/>
          </a:bodyPr>
          <a:lstStyle/>
          <a:p>
            <a:pPr rtl="0"/>
            <a:r>
              <a:rPr lang="ru-RU" sz="5400" spc="300" dirty="0"/>
              <a:t>СПАСИБО</a:t>
            </a:r>
            <a:r>
              <a:rPr lang="en-GB" sz="5400" spc="300" dirty="0"/>
              <a:t> </a:t>
            </a:r>
            <a:r>
              <a:rPr lang="ru-RU" sz="5400" spc="300" dirty="0"/>
              <a:t>ЗА ВНИМАНИЕ!</a:t>
            </a:r>
          </a:p>
        </p:txBody>
      </p:sp>
      <p:pic>
        <p:nvPicPr>
          <p:cNvPr id="24" name="Место для изображения из Интернета 23" descr="Пользователь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0238" y="3063240"/>
            <a:ext cx="731520" cy="731520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698" y="3903126"/>
            <a:ext cx="3387275" cy="51879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dirty="0" err="1"/>
              <a:t>Почебут</a:t>
            </a:r>
            <a:r>
              <a:rPr lang="ru-RU" dirty="0"/>
              <a:t> Анастасия</a:t>
            </a:r>
          </a:p>
          <a:p>
            <a:pPr rtl="0">
              <a:lnSpc>
                <a:spcPct val="100000"/>
              </a:lnSpc>
            </a:pPr>
            <a:r>
              <a:rPr lang="ru-RU" dirty="0"/>
              <a:t>Федорович Илья</a:t>
            </a:r>
          </a:p>
          <a:p>
            <a:pPr rtl="0">
              <a:lnSpc>
                <a:spcPct val="100000"/>
              </a:lnSpc>
            </a:pPr>
            <a:r>
              <a:rPr lang="ru-RU" dirty="0" err="1"/>
              <a:t>Ефимчик</a:t>
            </a:r>
            <a:r>
              <a:rPr lang="ru-RU" dirty="0"/>
              <a:t> Александр</a:t>
            </a:r>
          </a:p>
          <a:p>
            <a:pPr rtl="0"/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/>
          </a:bodyPr>
          <a:lstStyle/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1" y="5574190"/>
            <a:ext cx="5167313" cy="518795"/>
          </a:xfrm>
        </p:spPr>
        <p:txBody>
          <a:bodyPr rtlCol="0"/>
          <a:lstStyle/>
          <a:p>
            <a:pPr rtl="0"/>
            <a:r>
              <a:rPr lang="en-GB" dirty="0"/>
              <a:t>BLACKOUT STUDIO</a:t>
            </a:r>
            <a:endParaRPr lang="ru-RU" dirty="0"/>
          </a:p>
        </p:txBody>
      </p:sp>
      <p:sp>
        <p:nvSpPr>
          <p:cNvPr id="4" name="Место для изображения из Интернета 3">
            <a:extLst>
              <a:ext uri="{FF2B5EF4-FFF2-40B4-BE49-F238E27FC236}">
                <a16:creationId xmlns:a16="http://schemas.microsoft.com/office/drawing/2014/main" id="{7C3D20CE-A5A2-4E2D-860F-F93544D86401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/>
      </p:sp>
      <p:sp>
        <p:nvSpPr>
          <p:cNvPr id="7" name="Место для изображения из Интернета 6">
            <a:extLst>
              <a:ext uri="{FF2B5EF4-FFF2-40B4-BE49-F238E27FC236}">
                <a16:creationId xmlns:a16="http://schemas.microsoft.com/office/drawing/2014/main" id="{EC704075-1148-4C95-9A2A-1F19E9710F2A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998" y="310773"/>
            <a:ext cx="5011271" cy="908427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en-GB" sz="4400" b="1" dirty="0" err="1"/>
              <a:t>Proligth</a:t>
            </a:r>
            <a:r>
              <a:rPr lang="en-GB" sz="4400" b="1" dirty="0"/>
              <a:t> + sound </a:t>
            </a:r>
            <a:endParaRPr lang="ru-RU" sz="4400" b="1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2463" y="1219200"/>
            <a:ext cx="5276806" cy="5053263"/>
          </a:xfrm>
        </p:spPr>
        <p:txBody>
          <a:bodyPr rtlCol="0"/>
          <a:lstStyle/>
          <a:p>
            <a:pPr marL="457200" indent="-45720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500" dirty="0"/>
              <a:t>Крупное и авторитетное событие в отрасли технологий.</a:t>
            </a:r>
          </a:p>
          <a:p>
            <a:pPr marL="457200" indent="-45720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500" dirty="0"/>
              <a:t>Отличные возможности для сетевого взаимодействия и привлечения внимания к компании.</a:t>
            </a:r>
          </a:p>
          <a:p>
            <a:pPr marL="457200" indent="-457200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ru-RU" sz="2500" dirty="0"/>
              <a:t>Ежегодно привлекает внимание более 500 участников и 10 000 посетителей.</a:t>
            </a:r>
          </a:p>
          <a:p>
            <a:pPr rtl="0">
              <a:lnSpc>
                <a:spcPct val="100000"/>
              </a:lnSpc>
            </a:pPr>
            <a:endParaRPr lang="ru-RU" sz="23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34" name="Рисунок 33">
            <a:extLst>
              <a:ext uri="{FF2B5EF4-FFF2-40B4-BE49-F238E27FC236}">
                <a16:creationId xmlns:a16="http://schemas.microsoft.com/office/drawing/2014/main" id="{17A5EA21-5470-4FDA-88EC-D52FCE45EA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DE0329-1D1E-C455-B8E4-463130FD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7180"/>
            <a:ext cx="6007074" cy="46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8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388376"/>
            <a:ext cx="5453270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5400" dirty="0"/>
              <a:t>ОПИСАНИЕ выставки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 err="1"/>
              <a:t>DEscription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F830F5-027D-46C6-96C6-37994ECEB5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109" b="6109"/>
          <a:stretch/>
        </p:blipFill>
        <p:spPr>
          <a:xfrm>
            <a:off x="0" y="0"/>
            <a:ext cx="6096000" cy="6867922"/>
          </a:xfrm>
        </p:spPr>
      </p:pic>
    </p:spTree>
    <p:extLst>
      <p:ext uri="{BB962C8B-B14F-4D97-AF65-F5344CB8AC3E}">
        <p14:creationId xmlns:p14="http://schemas.microsoft.com/office/powerpoint/2010/main" val="1644329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13" y="329163"/>
            <a:ext cx="5011271" cy="862031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4400" dirty="0"/>
              <a:t>информация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191194"/>
            <a:ext cx="5646821" cy="4698618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2350" b="1" dirty="0"/>
              <a:t>Место проведения</a:t>
            </a:r>
            <a:r>
              <a:rPr lang="ru-RU" sz="2350" dirty="0"/>
              <a:t>: Франкфурт, Германия</a:t>
            </a:r>
          </a:p>
          <a:p>
            <a:pPr rtl="0">
              <a:lnSpc>
                <a:spcPct val="100000"/>
              </a:lnSpc>
            </a:pPr>
            <a:r>
              <a:rPr lang="ru-RU" sz="2350" b="1" dirty="0"/>
              <a:t>Организатор</a:t>
            </a:r>
            <a:r>
              <a:rPr lang="ru-RU" sz="2350" dirty="0"/>
              <a:t>: </a:t>
            </a:r>
            <a:r>
              <a:rPr lang="en-US" sz="2350" dirty="0" err="1"/>
              <a:t>ProEvent</a:t>
            </a:r>
            <a:endParaRPr lang="ru-RU" sz="2350" dirty="0"/>
          </a:p>
          <a:p>
            <a:pPr rtl="0">
              <a:lnSpc>
                <a:spcPct val="100000"/>
              </a:lnSpc>
            </a:pPr>
            <a:r>
              <a:rPr lang="ru-RU" sz="2350" b="1" dirty="0"/>
              <a:t>Участники</a:t>
            </a:r>
            <a:r>
              <a:rPr lang="ru-RU" sz="2350" dirty="0"/>
              <a:t>: ведущие технологические компании, стартапы, инновационные проекты.</a:t>
            </a:r>
          </a:p>
          <a:p>
            <a:pPr rtl="0">
              <a:lnSpc>
                <a:spcPct val="100000"/>
              </a:lnSpc>
            </a:pPr>
            <a:r>
              <a:rPr lang="ru-RU" sz="2350" b="1" dirty="0"/>
              <a:t>Количественные характеристики</a:t>
            </a:r>
            <a:r>
              <a:rPr lang="ru-RU" sz="2350" dirty="0"/>
              <a:t>: 500+ участников, 10 000+ посетителей (по данным предыдущих лет).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5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454BAA-9D0D-4BE6-8922-52A284EA05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455" r="44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656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008846"/>
            <a:ext cx="5453270" cy="840308"/>
          </a:xfrm>
        </p:spPr>
        <p:txBody>
          <a:bodyPr rtlCol="0">
            <a:noAutofit/>
          </a:bodyPr>
          <a:lstStyle/>
          <a:p>
            <a:pPr rtl="0"/>
            <a:r>
              <a:rPr lang="ru-RU" sz="5000" dirty="0"/>
              <a:t>Экспонаты выставки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exhibits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764FDA-B003-4A51-9B2D-1045C23632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220" r="25220"/>
          <a:stretch/>
        </p:blipFill>
        <p:spPr>
          <a:xfrm>
            <a:off x="0" y="0"/>
            <a:ext cx="6096000" cy="6867525"/>
          </a:xfrm>
        </p:spPr>
      </p:pic>
    </p:spTree>
    <p:extLst>
      <p:ext uri="{BB962C8B-B14F-4D97-AF65-F5344CB8AC3E}">
        <p14:creationId xmlns:p14="http://schemas.microsoft.com/office/powerpoint/2010/main" val="3198435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3" y="562245"/>
            <a:ext cx="5011271" cy="801333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4400" dirty="0"/>
              <a:t>экспонаты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7305" y="1595718"/>
            <a:ext cx="5193938" cy="4240306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2400" b="1" dirty="0"/>
              <a:t>Рекламные материалы</a:t>
            </a:r>
            <a:r>
              <a:rPr lang="ru-RU" sz="2400" dirty="0"/>
              <a:t>: брошюры, флаеры, баннеры.</a:t>
            </a:r>
          </a:p>
          <a:p>
            <a:pPr rtl="0">
              <a:lnSpc>
                <a:spcPct val="100000"/>
              </a:lnSpc>
            </a:pPr>
            <a:r>
              <a:rPr lang="ru-RU" sz="2400" b="1" dirty="0"/>
              <a:t>Образцы продукции</a:t>
            </a:r>
            <a:r>
              <a:rPr lang="ru-RU" sz="2400" dirty="0"/>
              <a:t>: демонстрация техники, макетов и конструкций.</a:t>
            </a:r>
          </a:p>
          <a:p>
            <a:pPr rtl="0">
              <a:lnSpc>
                <a:spcPct val="100000"/>
              </a:lnSpc>
            </a:pPr>
            <a:r>
              <a:rPr lang="ru-RU" sz="2400" b="1" dirty="0"/>
              <a:t>Каталоги</a:t>
            </a:r>
            <a:r>
              <a:rPr lang="ru-RU" sz="2400" dirty="0"/>
              <a:t>: подробное описание услуг и портфолио.</a:t>
            </a:r>
          </a:p>
          <a:p>
            <a:pPr rtl="0">
              <a:lnSpc>
                <a:spcPct val="100000"/>
              </a:lnSpc>
            </a:pPr>
            <a:r>
              <a:rPr lang="ru-RU" sz="2400" b="1" dirty="0"/>
              <a:t>Сувениры</a:t>
            </a:r>
            <a:r>
              <a:rPr lang="ru-RU" sz="2400" dirty="0"/>
              <a:t>: логотипированные предметы (флешки, ручки, блокноты).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49D1EC-CED3-40E8-996B-6230D8FCEB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199" r="101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8328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160494"/>
            <a:ext cx="5453270" cy="1688660"/>
          </a:xfrm>
        </p:spPr>
        <p:txBody>
          <a:bodyPr rtlCol="0">
            <a:noAutofit/>
          </a:bodyPr>
          <a:lstStyle/>
          <a:p>
            <a:pPr rtl="0"/>
            <a:r>
              <a:rPr lang="ru-RU" sz="5000" dirty="0"/>
              <a:t>Оформление стенда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board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8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B1323C-BC78-4F00-81F2-4F78FD1747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981" r="6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859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3" y="562245"/>
            <a:ext cx="5011271" cy="801333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4400" dirty="0"/>
              <a:t>стенд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7305" y="1595718"/>
            <a:ext cx="5193938" cy="4240306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2400" dirty="0"/>
              <a:t>Оформление стенда будет осуществлено в черно-белом цвете, соответствующем брендингу компании. </a:t>
            </a:r>
          </a:p>
          <a:p>
            <a:pPr rtl="0">
              <a:lnSpc>
                <a:spcPct val="100000"/>
              </a:lnSpc>
            </a:pPr>
            <a:r>
              <a:rPr lang="ru-RU" sz="2400" dirty="0"/>
              <a:t>Одежда сотрудников содержит элементы корпоративного </a:t>
            </a:r>
            <a:r>
              <a:rPr lang="ru-RU" sz="2400" dirty="0" err="1"/>
              <a:t>мерча</a:t>
            </a:r>
            <a:r>
              <a:rPr lang="ru-RU" sz="2400" dirty="0"/>
              <a:t> с бейджиками.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9</a:t>
            </a:fld>
            <a:endParaRPr lang="ru-RU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C5FBA75C-1FA4-5006-BEC9-971CF570F3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9293B67-8404-65B2-D339-0D4E2AD7B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3" t="3624" r="9170" b="5113"/>
          <a:stretch/>
        </p:blipFill>
        <p:spPr>
          <a:xfrm>
            <a:off x="297292" y="1183243"/>
            <a:ext cx="5947354" cy="46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34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6_TF55661986_Win32.potx" id="{CD15748E-2BD1-4153-9F9E-4A2AFD190D23}" vid="{9DB7977E-36C5-47A2-8C77-71D748A85CD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purl.org/dc/terms/"/>
    <ds:schemaRef ds:uri="http://schemas.microsoft.com/office/infopath/2007/PartnerControl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Техническая презентация</Template>
  <TotalTime>929</TotalTime>
  <Words>431</Words>
  <Application>Microsoft Office PowerPoint</Application>
  <PresentationFormat>Широкоэкранный</PresentationFormat>
  <Paragraphs>108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Wingdings</vt:lpstr>
      <vt:lpstr>Тема Office</vt:lpstr>
      <vt:lpstr>РАЗРАБОТКА КОНЦЕПЦИИ УЧАСТИЯ КОМПАНИИ В ВЫСТАВКЕ</vt:lpstr>
      <vt:lpstr>Выбор выставки</vt:lpstr>
      <vt:lpstr>Proligth + sound </vt:lpstr>
      <vt:lpstr>ОПИСАНИЕ выставки</vt:lpstr>
      <vt:lpstr>информация</vt:lpstr>
      <vt:lpstr>Экспонаты выставки</vt:lpstr>
      <vt:lpstr>экспонаты</vt:lpstr>
      <vt:lpstr>Оформление стенда</vt:lpstr>
      <vt:lpstr>стенд</vt:lpstr>
      <vt:lpstr>Стратегия digital фишек</vt:lpstr>
      <vt:lpstr>Digital фишки</vt:lpstr>
      <vt:lpstr>Рассылка приглашений</vt:lpstr>
      <vt:lpstr>приглашения</vt:lpstr>
      <vt:lpstr>Pr-мероприятия</vt:lpstr>
      <vt:lpstr>популяризация</vt:lpstr>
      <vt:lpstr>Сценарий общения с посетителями </vt:lpstr>
      <vt:lpstr>сценарий</vt:lpstr>
      <vt:lpstr>Затраты на участие в выставке </vt:lpstr>
      <vt:lpstr>затраты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TUF 15</dc:creator>
  <cp:lastModifiedBy>Федорович Илья Игоревич</cp:lastModifiedBy>
  <cp:revision>70</cp:revision>
  <cp:lastPrinted>2023-10-08T22:08:02Z</cp:lastPrinted>
  <dcterms:created xsi:type="dcterms:W3CDTF">2023-09-25T20:26:09Z</dcterms:created>
  <dcterms:modified xsi:type="dcterms:W3CDTF">2023-12-14T09:08:16Z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